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0" r:id="rId2"/>
    <p:sldId id="258" r:id="rId3"/>
    <p:sldId id="285" r:id="rId4"/>
    <p:sldId id="282" r:id="rId5"/>
    <p:sldId id="287" r:id="rId6"/>
    <p:sldId id="283" r:id="rId7"/>
    <p:sldId id="300" r:id="rId8"/>
    <p:sldId id="301" r:id="rId9"/>
    <p:sldId id="288" r:id="rId10"/>
    <p:sldId id="291" r:id="rId11"/>
    <p:sldId id="302" r:id="rId12"/>
    <p:sldId id="289" r:id="rId13"/>
    <p:sldId id="286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2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13" autoAdjust="0"/>
    <p:restoredTop sz="94660"/>
  </p:normalViewPr>
  <p:slideViewPr>
    <p:cSldViewPr snapToGrid="0">
      <p:cViewPr>
        <p:scale>
          <a:sx n="98" d="100"/>
          <a:sy n="98" d="100"/>
        </p:scale>
        <p:origin x="45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8/6/21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8/6/21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8/6/21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AD32D0-A73D-4CE7-AA2F-300B9A868F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686" y="1841611"/>
            <a:ext cx="10290629" cy="4319931"/>
          </a:xfrm>
          <a:custGeom>
            <a:avLst/>
            <a:gdLst>
              <a:gd name="connsiteX0" fmla="*/ 210811 w 10290629"/>
              <a:gd name="connsiteY0" fmla="*/ 0 h 4752270"/>
              <a:gd name="connsiteX1" fmla="*/ 10079818 w 10290629"/>
              <a:gd name="connsiteY1" fmla="*/ 0 h 4752270"/>
              <a:gd name="connsiteX2" fmla="*/ 10290629 w 10290629"/>
              <a:gd name="connsiteY2" fmla="*/ 210811 h 4752270"/>
              <a:gd name="connsiteX3" fmla="*/ 10290629 w 10290629"/>
              <a:gd name="connsiteY3" fmla="*/ 4541459 h 4752270"/>
              <a:gd name="connsiteX4" fmla="*/ 10079818 w 10290629"/>
              <a:gd name="connsiteY4" fmla="*/ 4752270 h 4752270"/>
              <a:gd name="connsiteX5" fmla="*/ 210811 w 10290629"/>
              <a:gd name="connsiteY5" fmla="*/ 4752270 h 4752270"/>
              <a:gd name="connsiteX6" fmla="*/ 0 w 10290629"/>
              <a:gd name="connsiteY6" fmla="*/ 4541459 h 4752270"/>
              <a:gd name="connsiteX7" fmla="*/ 0 w 10290629"/>
              <a:gd name="connsiteY7" fmla="*/ 210811 h 4752270"/>
              <a:gd name="connsiteX8" fmla="*/ 210811 w 10290629"/>
              <a:gd name="connsiteY8" fmla="*/ 0 h 47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0629" h="4752270">
                <a:moveTo>
                  <a:pt x="210811" y="0"/>
                </a:moveTo>
                <a:lnTo>
                  <a:pt x="10079818" y="0"/>
                </a:lnTo>
                <a:cubicBezTo>
                  <a:pt x="10196246" y="0"/>
                  <a:pt x="10290629" y="94383"/>
                  <a:pt x="10290629" y="210811"/>
                </a:cubicBezTo>
                <a:lnTo>
                  <a:pt x="10290629" y="4541459"/>
                </a:lnTo>
                <a:cubicBezTo>
                  <a:pt x="10290629" y="4657887"/>
                  <a:pt x="10196246" y="4752270"/>
                  <a:pt x="10079818" y="4752270"/>
                </a:cubicBezTo>
                <a:lnTo>
                  <a:pt x="210811" y="4752270"/>
                </a:lnTo>
                <a:cubicBezTo>
                  <a:pt x="94383" y="4752270"/>
                  <a:pt x="0" y="4657887"/>
                  <a:pt x="0" y="4541459"/>
                </a:cubicBezTo>
                <a:lnTo>
                  <a:pt x="0" y="210811"/>
                </a:lnTo>
                <a:cubicBezTo>
                  <a:pt x="0" y="94383"/>
                  <a:pt x="94383" y="0"/>
                  <a:pt x="210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D41B1-871C-475F-B448-0686C38A4830}" type="datetime1">
              <a:rPr lang="en-US" smtClean="0"/>
              <a:t>8/6/21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2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E4508-01FE-4D47-BD11-C7896F224A93}" type="datetime1">
              <a:rPr lang="en-US" smtClean="0"/>
              <a:t>8/6/21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177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807C-A118-4931-84AD-B910F23AE66F}" type="datetime1">
              <a:rPr lang="en-US" smtClean="0"/>
              <a:t>8/6/21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232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8/6/21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8/6/21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8/6/21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8/6/21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5" r:id="rId14"/>
    <p:sldLayoutId id="2147483666" r:id="rId15"/>
    <p:sldLayoutId id="2147483667" r:id="rId16"/>
    <p:sldLayoutId id="2147483674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4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B9F3C-1300-CB43-A177-DDEB9A56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774" y="1031716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Pricing $tays in NYC for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Ho</a:t>
            </a:r>
            <a:r>
              <a:rPr lang="en-US" sz="4400" dirty="0">
                <a:solidFill>
                  <a:srgbClr val="FFFFFF"/>
                </a:solidFill>
              </a:rPr>
              <a:t>$</a:t>
            </a:r>
            <a:r>
              <a:rPr lang="en-US" sz="5400" dirty="0">
                <a:solidFill>
                  <a:srgbClr val="FFFFFF"/>
                </a:solidFill>
              </a:rPr>
              <a:t>ts</a:t>
            </a:r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outdoor, city&#10;&#10;Description automatically generated">
            <a:extLst>
              <a:ext uri="{FF2B5EF4-FFF2-40B4-BE49-F238E27FC236}">
                <a16:creationId xmlns:a16="http://schemas.microsoft.com/office/drawing/2014/main" id="{F632E060-81FE-A247-9AFC-9600907294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9" b="-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724653-D631-0845-972A-27D1FB4DD6A2}"/>
              </a:ext>
            </a:extLst>
          </p:cNvPr>
          <p:cNvSpPr/>
          <p:nvPr/>
        </p:nvSpPr>
        <p:spPr>
          <a:xfrm>
            <a:off x="9709055" y="5186652"/>
            <a:ext cx="1365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Varsha Garla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A7B666-4AFD-8441-B1B7-C73B91DCAF63}"/>
              </a:ext>
            </a:extLst>
          </p:cNvPr>
          <p:cNvSpPr/>
          <p:nvPr/>
        </p:nvSpPr>
        <p:spPr>
          <a:xfrm>
            <a:off x="1807750" y="6343516"/>
            <a:ext cx="5500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Metis | August 2021 | Linear Regression &amp; Web Scraping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16">
            <a:extLst>
              <a:ext uri="{FF2B5EF4-FFF2-40B4-BE49-F238E27FC236}">
                <a16:creationId xmlns:a16="http://schemas.microsoft.com/office/drawing/2014/main" id="{535F7602-42B0-BC48-93FC-C6EBF6889FCF}"/>
              </a:ext>
            </a:extLst>
          </p:cNvPr>
          <p:cNvSpPr txBox="1">
            <a:spLocks/>
          </p:cNvSpPr>
          <p:nvPr/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5" name="Rectangle: Rounded Corners 94">
            <a:extLst>
              <a:ext uri="{FF2B5EF4-FFF2-40B4-BE49-F238E27FC236}">
                <a16:creationId xmlns:a16="http://schemas.microsoft.com/office/drawing/2014/main" id="{49DBF099-12B3-7B4F-A6E9-B448E85C38CA}"/>
              </a:ext>
            </a:extLst>
          </p:cNvPr>
          <p:cNvSpPr/>
          <p:nvPr/>
        </p:nvSpPr>
        <p:spPr>
          <a:xfrm>
            <a:off x="1662545" y="2366567"/>
            <a:ext cx="2699659" cy="2663108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6" name="Rectangle: Rounded Corners 95">
            <a:extLst>
              <a:ext uri="{FF2B5EF4-FFF2-40B4-BE49-F238E27FC236}">
                <a16:creationId xmlns:a16="http://schemas.microsoft.com/office/drawing/2014/main" id="{C33B147E-A150-F842-8F91-428BDFB83496}"/>
              </a:ext>
            </a:extLst>
          </p:cNvPr>
          <p:cNvSpPr/>
          <p:nvPr/>
        </p:nvSpPr>
        <p:spPr>
          <a:xfrm>
            <a:off x="4746170" y="2366567"/>
            <a:ext cx="2699659" cy="2663108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7" name="Rectangle: Rounded Corners 96">
            <a:extLst>
              <a:ext uri="{FF2B5EF4-FFF2-40B4-BE49-F238E27FC236}">
                <a16:creationId xmlns:a16="http://schemas.microsoft.com/office/drawing/2014/main" id="{F09467D6-B09C-C241-B488-8CF38C11E59D}"/>
              </a:ext>
            </a:extLst>
          </p:cNvPr>
          <p:cNvSpPr/>
          <p:nvPr/>
        </p:nvSpPr>
        <p:spPr>
          <a:xfrm>
            <a:off x="7829795" y="2366567"/>
            <a:ext cx="2699659" cy="2663108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AD8B4-2D10-0149-9057-4E70B8F822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10" y="2579406"/>
            <a:ext cx="616827" cy="6168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EBED64-F52C-534F-A153-6CC5BA62629C}"/>
              </a:ext>
            </a:extLst>
          </p:cNvPr>
          <p:cNvSpPr/>
          <p:nvPr/>
        </p:nvSpPr>
        <p:spPr>
          <a:xfrm>
            <a:off x="8380974" y="3282448"/>
            <a:ext cx="1668244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70555-4AD0-934E-813D-92FB54BA85D0}"/>
              </a:ext>
            </a:extLst>
          </p:cNvPr>
          <p:cNvSpPr/>
          <p:nvPr/>
        </p:nvSpPr>
        <p:spPr>
          <a:xfrm>
            <a:off x="8091299" y="4172563"/>
            <a:ext cx="2176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Sentiments of reviews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AAE6F-5F02-014D-AA71-F35992ED056A}"/>
              </a:ext>
            </a:extLst>
          </p:cNvPr>
          <p:cNvSpPr/>
          <p:nvPr/>
        </p:nvSpPr>
        <p:spPr>
          <a:xfrm>
            <a:off x="5246754" y="3056086"/>
            <a:ext cx="1668244" cy="128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Series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3BB9F-96AB-CC40-B4CF-6538FA2F4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434" y="2436222"/>
            <a:ext cx="578884" cy="5788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B3E42F-64E0-E049-B916-55DE9C2C9272}"/>
              </a:ext>
            </a:extLst>
          </p:cNvPr>
          <p:cNvSpPr/>
          <p:nvPr/>
        </p:nvSpPr>
        <p:spPr>
          <a:xfrm>
            <a:off x="5007674" y="4340155"/>
            <a:ext cx="2176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Seasonality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D32337-2017-C74F-BD2C-ED421F47F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3145" y="2477776"/>
            <a:ext cx="718457" cy="7184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8E7A89-D2EE-B443-BE55-01F24904E3B8}"/>
              </a:ext>
            </a:extLst>
          </p:cNvPr>
          <p:cNvSpPr/>
          <p:nvPr/>
        </p:nvSpPr>
        <p:spPr>
          <a:xfrm>
            <a:off x="1733842" y="3333551"/>
            <a:ext cx="2262248" cy="890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644640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3B781-8F9A-A64A-814A-7B506AFB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52" y="4579801"/>
            <a:ext cx="8887296" cy="1401726"/>
          </a:xfr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AFF7AB-2C4B-7D46-8FA0-EE69983D55CF}"/>
              </a:ext>
            </a:extLst>
          </p:cNvPr>
          <p:cNvSpPr txBox="1">
            <a:spLocks/>
          </p:cNvSpPr>
          <p:nvPr/>
        </p:nvSpPr>
        <p:spPr>
          <a:xfrm>
            <a:off x="1293026" y="1422575"/>
            <a:ext cx="9605948" cy="2318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0256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E1AA39-9F3F-8843-B805-89C4FE39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26" y="713195"/>
            <a:ext cx="9605948" cy="2318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pic>
        <p:nvPicPr>
          <p:cNvPr id="10" name="Graphic 9" descr="Paperclip">
            <a:extLst>
              <a:ext uri="{FF2B5EF4-FFF2-40B4-BE49-F238E27FC236}">
                <a16:creationId xmlns:a16="http://schemas.microsoft.com/office/drawing/2014/main" id="{3F3DD0E6-5565-457B-B649-BCFC214B6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089" y="4805363"/>
            <a:ext cx="1179824" cy="11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4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ABE12-6806-E749-8F3A-92F07172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88FBCEAC-3DAF-F347-8668-10CE882349BC}"/>
              </a:ext>
            </a:extLst>
          </p:cNvPr>
          <p:cNvSpPr/>
          <p:nvPr/>
        </p:nvSpPr>
        <p:spPr>
          <a:xfrm>
            <a:off x="460325" y="1537992"/>
            <a:ext cx="3506605" cy="5075203"/>
          </a:xfrm>
          <a:prstGeom prst="roundRect">
            <a:avLst>
              <a:gd name="adj" fmla="val 2153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7A62B-62C9-4146-BEFA-C2C10FBFB287}"/>
              </a:ext>
            </a:extLst>
          </p:cNvPr>
          <p:cNvSpPr txBox="1"/>
          <p:nvPr/>
        </p:nvSpPr>
        <p:spPr>
          <a:xfrm>
            <a:off x="971593" y="2123082"/>
            <a:ext cx="192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Angel Around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A6FF0-BBE4-4944-B5BB-7ABBB6C326AC}"/>
              </a:ext>
            </a:extLst>
          </p:cNvPr>
          <p:cNvSpPr txBox="1"/>
          <p:nvPr/>
        </p:nvSpPr>
        <p:spPr>
          <a:xfrm>
            <a:off x="1578675" y="1649451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Numeric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54BE41-E013-D448-B600-CFE33C76568D}"/>
              </a:ext>
            </a:extLst>
          </p:cNvPr>
          <p:cNvSpPr/>
          <p:nvPr/>
        </p:nvSpPr>
        <p:spPr>
          <a:xfrm>
            <a:off x="619518" y="2219143"/>
            <a:ext cx="31882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Overall, cleanliness, accuracy, communication, location, check-in,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host ratings, host joined months ago, host response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listing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guests, number of bedrooms, number of beds, number of baths</a:t>
            </a:r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A165C2DF-DCD5-8241-81A2-86EFF057639E}"/>
              </a:ext>
            </a:extLst>
          </p:cNvPr>
          <p:cNvSpPr/>
          <p:nvPr/>
        </p:nvSpPr>
        <p:spPr>
          <a:xfrm>
            <a:off x="4488327" y="1537992"/>
            <a:ext cx="3506605" cy="5075203"/>
          </a:xfrm>
          <a:prstGeom prst="roundRect">
            <a:avLst>
              <a:gd name="adj" fmla="val 2153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B858B3-B3D8-134B-A8DC-5D8B4A0B38F3}"/>
              </a:ext>
            </a:extLst>
          </p:cNvPr>
          <p:cNvSpPr txBox="1"/>
          <p:nvPr/>
        </p:nvSpPr>
        <p:spPr>
          <a:xfrm>
            <a:off x="5294466" y="1649452"/>
            <a:ext cx="1603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Categorical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AE6B3-1675-DA45-828B-AA2D795E2FFD}"/>
              </a:ext>
            </a:extLst>
          </p:cNvPr>
          <p:cNvSpPr/>
          <p:nvPr/>
        </p:nvSpPr>
        <p:spPr>
          <a:xfrm>
            <a:off x="4796584" y="2222577"/>
            <a:ext cx="2890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Borough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Manhattan, Bronx, Brooklyn, Queens, Staten Island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Apartment, condo, hotel, house, loft, private room, shared room, townhouse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Superhost</a:t>
            </a:r>
          </a:p>
        </p:txBody>
      </p:sp>
      <p:sp>
        <p:nvSpPr>
          <p:cNvPr id="21" name="Rectangle: Rounded Corners 12">
            <a:extLst>
              <a:ext uri="{FF2B5EF4-FFF2-40B4-BE49-F238E27FC236}">
                <a16:creationId xmlns:a16="http://schemas.microsoft.com/office/drawing/2014/main" id="{F01C3444-C28D-DC47-A474-6613921FF30C}"/>
              </a:ext>
            </a:extLst>
          </p:cNvPr>
          <p:cNvSpPr/>
          <p:nvPr/>
        </p:nvSpPr>
        <p:spPr>
          <a:xfrm>
            <a:off x="8303189" y="1537992"/>
            <a:ext cx="3506605" cy="5075203"/>
          </a:xfrm>
          <a:prstGeom prst="roundRect">
            <a:avLst>
              <a:gd name="adj" fmla="val 2153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C7244A-B890-944C-82DA-606AAE45846B}"/>
              </a:ext>
            </a:extLst>
          </p:cNvPr>
          <p:cNvSpPr txBox="1"/>
          <p:nvPr/>
        </p:nvSpPr>
        <p:spPr>
          <a:xfrm>
            <a:off x="9244537" y="1649451"/>
            <a:ext cx="1623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Engineered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40F450-A481-1D4E-9835-BBEB4FC4AB03}"/>
              </a:ext>
            </a:extLst>
          </p:cNvPr>
          <p:cNvSpPr/>
          <p:nvPr/>
        </p:nvSpPr>
        <p:spPr>
          <a:xfrm>
            <a:off x="8516329" y="2228671"/>
            <a:ext cx="2890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Deviation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guests (occupancy) relative to borough</a:t>
            </a:r>
          </a:p>
        </p:txBody>
      </p:sp>
    </p:spTree>
    <p:extLst>
      <p:ext uri="{BB962C8B-B14F-4D97-AF65-F5344CB8AC3E}">
        <p14:creationId xmlns:p14="http://schemas.microsoft.com/office/powerpoint/2010/main" val="1315316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500B2D-E531-1D4C-8D4B-96E9AD9E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Distribution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9CA152F-9C25-424E-AB73-16B173CB6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24" y="1568910"/>
            <a:ext cx="7608751" cy="474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7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500B2D-E531-1D4C-8D4B-96E9AD9E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Distribution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E621A4D-A43E-1844-B6FD-9C267F49B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49" y="1650637"/>
            <a:ext cx="6485527" cy="44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51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4CD630A-AAA4-5347-95DF-40C63522D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16" y="117566"/>
            <a:ext cx="7701636" cy="674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09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634B4BD-35E9-BD41-81F2-4DC5083A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232" y="0"/>
            <a:ext cx="801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11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A1F3D85B-28A9-4543-87D0-76DD9E485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"/>
          <a:stretch/>
        </p:blipFill>
        <p:spPr>
          <a:xfrm>
            <a:off x="2458261" y="0"/>
            <a:ext cx="7371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0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CDA2A93-FAE9-C04C-824E-FF332B0C9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39700"/>
            <a:ext cx="68326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169ABB-2F33-4002-80E7-71193FACB20B}"/>
              </a:ext>
            </a:extLst>
          </p:cNvPr>
          <p:cNvGrpSpPr/>
          <p:nvPr/>
        </p:nvGrpSpPr>
        <p:grpSpPr>
          <a:xfrm>
            <a:off x="8512253" y="4286191"/>
            <a:ext cx="2946918" cy="905023"/>
            <a:chOff x="1038681" y="4016101"/>
            <a:chExt cx="2946918" cy="90502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4A3210-43B5-4DD4-8A99-5442B572A9F1}"/>
                </a:ext>
              </a:extLst>
            </p:cNvPr>
            <p:cNvSpPr/>
            <p:nvPr/>
          </p:nvSpPr>
          <p:spPr>
            <a:xfrm>
              <a:off x="1038681" y="4484081"/>
              <a:ext cx="2946918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Reasonable price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0A8498-7F24-4E76-811F-0F5701BCE077}"/>
                </a:ext>
              </a:extLst>
            </p:cNvPr>
            <p:cNvSpPr/>
            <p:nvPr/>
          </p:nvSpPr>
          <p:spPr>
            <a:xfrm>
              <a:off x="1038681" y="4016101"/>
              <a:ext cx="28459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Regression Model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C915F2D-5F67-4869-BD70-401E12951A06}"/>
              </a:ext>
            </a:extLst>
          </p:cNvPr>
          <p:cNvSpPr/>
          <p:nvPr/>
        </p:nvSpPr>
        <p:spPr>
          <a:xfrm>
            <a:off x="1520693" y="4230951"/>
            <a:ext cx="9236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Price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1960FF-CE7A-44F3-9FF5-C1808312EC56}"/>
              </a:ext>
            </a:extLst>
          </p:cNvPr>
          <p:cNvGrpSpPr/>
          <p:nvPr/>
        </p:nvGrpSpPr>
        <p:grpSpPr>
          <a:xfrm>
            <a:off x="5156671" y="4286191"/>
            <a:ext cx="2946918" cy="1274355"/>
            <a:chOff x="1038681" y="4016101"/>
            <a:chExt cx="2946918" cy="127435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9A7B6B-2173-48EB-B059-0D6AEC6461E3}"/>
                </a:ext>
              </a:extLst>
            </p:cNvPr>
            <p:cNvSpPr/>
            <p:nvPr/>
          </p:nvSpPr>
          <p:spPr>
            <a:xfrm>
              <a:off x="1038681" y="4484081"/>
              <a:ext cx="2946918" cy="806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Property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Listing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63EAA4-54D7-4AE3-9DA1-5E3D7A36DC01}"/>
                </a:ext>
              </a:extLst>
            </p:cNvPr>
            <p:cNvSpPr/>
            <p:nvPr/>
          </p:nvSpPr>
          <p:spPr>
            <a:xfrm>
              <a:off x="1038681" y="4016101"/>
              <a:ext cx="14656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Features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-103948" y="2248138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5A0FA-F37E-4AB1-A788-6FBE35C88B33}"/>
              </a:ext>
            </a:extLst>
          </p:cNvPr>
          <p:cNvCxnSpPr/>
          <p:nvPr/>
        </p:nvCxnSpPr>
        <p:spPr>
          <a:xfrm>
            <a:off x="8226374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FD3650-D21C-49FA-81E4-66A5F18A901C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C21FC7-6C58-4202-8273-BBDB999D2852}"/>
              </a:ext>
            </a:extLst>
          </p:cNvPr>
          <p:cNvCxnSpPr/>
          <p:nvPr/>
        </p:nvCxnSpPr>
        <p:spPr>
          <a:xfrm>
            <a:off x="461430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95EC264-8101-EE4E-93F1-504699EA1E86}"/>
              </a:ext>
            </a:extLst>
          </p:cNvPr>
          <p:cNvSpPr/>
          <p:nvPr/>
        </p:nvSpPr>
        <p:spPr>
          <a:xfrm>
            <a:off x="1412619" y="4727642"/>
            <a:ext cx="2946918" cy="435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 high 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 loss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B9663C-3A49-3646-AAA2-B21EA7C4CE82}"/>
              </a:ext>
            </a:extLst>
          </p:cNvPr>
          <p:cNvSpPr/>
          <p:nvPr/>
        </p:nvSpPr>
        <p:spPr>
          <a:xfrm>
            <a:off x="1369452" y="5157358"/>
            <a:ext cx="2946918" cy="435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 low 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 loss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">
            <a:extLst>
              <a:ext uri="{FF2B5EF4-FFF2-40B4-BE49-F238E27FC236}">
                <a16:creationId xmlns:a16="http://schemas.microsoft.com/office/drawing/2014/main" id="{08398C7B-07A0-FB40-BF8C-05A08D863329}"/>
              </a:ext>
            </a:extLst>
          </p:cNvPr>
          <p:cNvSpPr/>
          <p:nvPr/>
        </p:nvSpPr>
        <p:spPr>
          <a:xfrm>
            <a:off x="1309242" y="2075811"/>
            <a:ext cx="2320181" cy="1825851"/>
          </a:xfrm>
          <a:prstGeom prst="roundRect">
            <a:avLst>
              <a:gd name="adj" fmla="val 8643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825500" dist="38100" dir="8100000" sx="97000" sy="97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41" name="Rectangle: Rounded Corners 3">
            <a:extLst>
              <a:ext uri="{FF2B5EF4-FFF2-40B4-BE49-F238E27FC236}">
                <a16:creationId xmlns:a16="http://schemas.microsoft.com/office/drawing/2014/main" id="{28BEF06A-8F2F-A64D-99CD-64D0E0FEFE8D}"/>
              </a:ext>
            </a:extLst>
          </p:cNvPr>
          <p:cNvSpPr/>
          <p:nvPr/>
        </p:nvSpPr>
        <p:spPr>
          <a:xfrm>
            <a:off x="4938658" y="2075811"/>
            <a:ext cx="2320181" cy="1825851"/>
          </a:xfrm>
          <a:prstGeom prst="roundRect">
            <a:avLst>
              <a:gd name="adj" fmla="val 8643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825500" dist="38100" dir="8100000" sx="97000" sy="97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42" name="Rectangle: Rounded Corners 3">
            <a:extLst>
              <a:ext uri="{FF2B5EF4-FFF2-40B4-BE49-F238E27FC236}">
                <a16:creationId xmlns:a16="http://schemas.microsoft.com/office/drawing/2014/main" id="{1CFD5B67-71C6-544F-8F51-4F5AE8D1B153}"/>
              </a:ext>
            </a:extLst>
          </p:cNvPr>
          <p:cNvSpPr/>
          <p:nvPr/>
        </p:nvSpPr>
        <p:spPr>
          <a:xfrm>
            <a:off x="8562579" y="2075811"/>
            <a:ext cx="2320181" cy="1825851"/>
          </a:xfrm>
          <a:prstGeom prst="roundRect">
            <a:avLst>
              <a:gd name="adj" fmla="val 8643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825500" dist="38100" dir="8100000" sx="97000" sy="97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21AC0-1800-488C-866F-7C7E9D5FA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01" y="2655127"/>
            <a:ext cx="666392" cy="66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29E828-0DE0-4349-840D-22E2E480A4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594" y="2622729"/>
            <a:ext cx="755584" cy="755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466F6F-5C94-4197-BD53-F28BB3E4BE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042" y="2663624"/>
            <a:ext cx="667254" cy="6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8061802-DDCC-1A40-BB1D-2BD1B30E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29" y="0"/>
            <a:ext cx="8374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41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E9E9A89-89DC-0B45-B606-E32A957DE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87EB9035-2C58-4426-806C-A8A986761CD3}"/>
              </a:ext>
            </a:extLst>
          </p:cNvPr>
          <p:cNvGrpSpPr/>
          <p:nvPr/>
        </p:nvGrpSpPr>
        <p:grpSpPr>
          <a:xfrm>
            <a:off x="396594" y="588782"/>
            <a:ext cx="11398812" cy="4916667"/>
            <a:chOff x="396594" y="533289"/>
            <a:chExt cx="11398812" cy="491666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95155BD-B0ED-4FED-92B6-79F12F9BE016}"/>
                </a:ext>
              </a:extLst>
            </p:cNvPr>
            <p:cNvGrpSpPr/>
            <p:nvPr/>
          </p:nvGrpSpPr>
          <p:grpSpPr>
            <a:xfrm>
              <a:off x="396594" y="1724851"/>
              <a:ext cx="11398812" cy="3725105"/>
              <a:chOff x="576303" y="1510145"/>
              <a:chExt cx="11398812" cy="3725105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8C618CF-F561-45B0-AA9B-E7D52367ABF5}"/>
                  </a:ext>
                </a:extLst>
              </p:cNvPr>
              <p:cNvSpPr/>
              <p:nvPr/>
            </p:nvSpPr>
            <p:spPr>
              <a:xfrm>
                <a:off x="576303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6AC6AE2-0BF8-420D-9551-48D7864E3D1A}"/>
                  </a:ext>
                </a:extLst>
              </p:cNvPr>
              <p:cNvSpPr/>
              <p:nvPr/>
            </p:nvSpPr>
            <p:spPr>
              <a:xfrm>
                <a:off x="3474245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BC92E86-ABCD-4FCF-B3A4-815DA2260106}"/>
                  </a:ext>
                </a:extLst>
              </p:cNvPr>
              <p:cNvSpPr/>
              <p:nvPr/>
            </p:nvSpPr>
            <p:spPr>
              <a:xfrm>
                <a:off x="6372187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09477721-E7CC-4AE3-97F4-320FF8264414}"/>
                  </a:ext>
                </a:extLst>
              </p:cNvPr>
              <p:cNvSpPr/>
              <p:nvPr/>
            </p:nvSpPr>
            <p:spPr>
              <a:xfrm>
                <a:off x="9253932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0E18D99-A73B-4394-B681-6117D2C58C85}"/>
                  </a:ext>
                </a:extLst>
              </p:cNvPr>
              <p:cNvGrpSpPr/>
              <p:nvPr/>
            </p:nvGrpSpPr>
            <p:grpSpPr>
              <a:xfrm>
                <a:off x="1102344" y="1599515"/>
                <a:ext cx="10761241" cy="400110"/>
                <a:chOff x="1102344" y="1543225"/>
                <a:chExt cx="10761241" cy="40011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F7AC5A4-E949-4E74-9F34-08DA5A0749ED}"/>
                    </a:ext>
                  </a:extLst>
                </p:cNvPr>
                <p:cNvSpPr/>
                <p:nvPr/>
              </p:nvSpPr>
              <p:spPr>
                <a:xfrm>
                  <a:off x="1102344" y="1543225"/>
                  <a:ext cx="163499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accent1"/>
                      </a:solidFill>
                    </a:rPr>
                    <a:t>Web Scraping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51A42FF-FBB8-4C50-A5C5-828C2453DEB0}"/>
                    </a:ext>
                  </a:extLst>
                </p:cNvPr>
                <p:cNvSpPr/>
                <p:nvPr/>
              </p:nvSpPr>
              <p:spPr>
                <a:xfrm>
                  <a:off x="3633587" y="1543225"/>
                  <a:ext cx="23891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accent1"/>
                      </a:solidFill>
                    </a:rPr>
                    <a:t>Data Cleaning &amp; EDA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4036D1CB-3A36-4008-9CEA-6F1A6609DB12}"/>
                    </a:ext>
                  </a:extLst>
                </p:cNvPr>
                <p:cNvSpPr/>
                <p:nvPr/>
              </p:nvSpPr>
              <p:spPr>
                <a:xfrm>
                  <a:off x="7062359" y="1543225"/>
                  <a:ext cx="133857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accent1"/>
                      </a:solidFill>
                    </a:rPr>
                    <a:t>Regression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1F87CE4-0465-4B90-811E-D5B830BED3FF}"/>
                    </a:ext>
                  </a:extLst>
                </p:cNvPr>
                <p:cNvSpPr/>
                <p:nvPr/>
              </p:nvSpPr>
              <p:spPr>
                <a:xfrm>
                  <a:off x="9365465" y="1543225"/>
                  <a:ext cx="249812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accent1"/>
                      </a:solidFill>
                    </a:rPr>
                    <a:t>Prediction/Evaluation</a:t>
                  </a:r>
                </a:p>
              </p:txBody>
            </p:sp>
          </p:grp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9649B9D-1568-4E4A-BA22-DEA618FA9AD4}"/>
                </a:ext>
              </a:extLst>
            </p:cNvPr>
            <p:cNvSpPr/>
            <p:nvPr/>
          </p:nvSpPr>
          <p:spPr>
            <a:xfrm>
              <a:off x="2952207" y="533289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100" name="Picture 4" descr="BeautifulSoup Exception Handling | Exceptions During Web Scraping">
            <a:extLst>
              <a:ext uri="{FF2B5EF4-FFF2-40B4-BE49-F238E27FC236}">
                <a16:creationId xmlns:a16="http://schemas.microsoft.com/office/drawing/2014/main" id="{5EA40E4F-2A6C-CA42-A835-EA24F9CB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76" y="2758981"/>
            <a:ext cx="2235417" cy="95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lenium WebDriver Tutorial - Get Started With Selenium | Edureka">
            <a:extLst>
              <a:ext uri="{FF2B5EF4-FFF2-40B4-BE49-F238E27FC236}">
                <a16:creationId xmlns:a16="http://schemas.microsoft.com/office/drawing/2014/main" id="{9E799804-44CF-5A4C-A2F4-532A2494D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8" y="3615961"/>
            <a:ext cx="2235417" cy="8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andas: Python Data Analysis Library - mymltalks.com">
            <a:extLst>
              <a:ext uri="{FF2B5EF4-FFF2-40B4-BE49-F238E27FC236}">
                <a16:creationId xmlns:a16="http://schemas.microsoft.com/office/drawing/2014/main" id="{E5F5A7B7-5E78-0A42-AB37-C7873396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966" y="2315057"/>
            <a:ext cx="1656321" cy="92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NumPy - Wikipedia">
            <a:extLst>
              <a:ext uri="{FF2B5EF4-FFF2-40B4-BE49-F238E27FC236}">
                <a16:creationId xmlns:a16="http://schemas.microsoft.com/office/drawing/2014/main" id="{ED56C356-7AEB-6A42-A467-B53D3B459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38" y="3218732"/>
            <a:ext cx="1989660" cy="8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cikit-Learn: A Complete Guide With a Logistic Regression Example">
            <a:extLst>
              <a:ext uri="{FF2B5EF4-FFF2-40B4-BE49-F238E27FC236}">
                <a16:creationId xmlns:a16="http://schemas.microsoft.com/office/drawing/2014/main" id="{383D3E1A-4976-9F4F-A3A0-B10BA4DF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18" y="2670378"/>
            <a:ext cx="2428875" cy="13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Learn Python Series (#10) - Matplotlib Part 1 — Steemit">
            <a:extLst>
              <a:ext uri="{FF2B5EF4-FFF2-40B4-BE49-F238E27FC236}">
                <a16:creationId xmlns:a16="http://schemas.microsoft.com/office/drawing/2014/main" id="{4EF0351F-9323-3441-A920-8C76747FB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366" y="4088092"/>
            <a:ext cx="1989660" cy="74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20" descr="seaborn: statistical data visualization — seaborn 0.11.1 documentation">
            <a:extLst>
              <a:ext uri="{FF2B5EF4-FFF2-40B4-BE49-F238E27FC236}">
                <a16:creationId xmlns:a16="http://schemas.microsoft.com/office/drawing/2014/main" id="{6F6C4011-A253-2A42-945B-D4DD56E2B1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83EBE8-8255-DE42-AB8E-A5F6876AA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07" y="4843106"/>
            <a:ext cx="1904457" cy="546184"/>
          </a:xfrm>
          <a:prstGeom prst="rect">
            <a:avLst/>
          </a:prstGeom>
        </p:spPr>
      </p:pic>
      <p:pic>
        <p:nvPicPr>
          <p:cNvPr id="57" name="Picture Placeholder 4">
            <a:extLst>
              <a:ext uri="{FF2B5EF4-FFF2-40B4-BE49-F238E27FC236}">
                <a16:creationId xmlns:a16="http://schemas.microsoft.com/office/drawing/2014/main" id="{317ED0EB-CE42-4E43-BBF3-503EBC57BB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5" t="53717" r="20662" b="21195"/>
          <a:stretch/>
        </p:blipFill>
        <p:spPr>
          <a:xfrm>
            <a:off x="9251445" y="3379909"/>
            <a:ext cx="2366731" cy="182963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6F5E972-5A01-7249-9057-256BA19AD4EB}"/>
              </a:ext>
            </a:extLst>
          </p:cNvPr>
          <p:cNvSpPr/>
          <p:nvPr/>
        </p:nvSpPr>
        <p:spPr>
          <a:xfrm>
            <a:off x="9420903" y="2733578"/>
            <a:ext cx="202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Price per night</a:t>
            </a:r>
          </a:p>
        </p:txBody>
      </p:sp>
    </p:spTree>
    <p:extLst>
      <p:ext uri="{BB962C8B-B14F-4D97-AF65-F5344CB8AC3E}">
        <p14:creationId xmlns:p14="http://schemas.microsoft.com/office/powerpoint/2010/main" val="421145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4FF4558-EC1C-0941-BE24-EF4E66DE3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3"/>
          <a:stretch/>
        </p:blipFill>
        <p:spPr>
          <a:xfrm>
            <a:off x="7237155" y="4944569"/>
            <a:ext cx="4883405" cy="1799460"/>
          </a:xfrm>
          <a:prstGeom prst="rect">
            <a:avLst/>
          </a:prstGeom>
        </p:spPr>
      </p:pic>
      <p:pic>
        <p:nvPicPr>
          <p:cNvPr id="28" name="Picture 4" descr="A trip to the five boroughs is the experience of a lifetime. | New york  city guide, Nyc map, New york state">
            <a:extLst>
              <a:ext uri="{FF2B5EF4-FFF2-40B4-BE49-F238E27FC236}">
                <a16:creationId xmlns:a16="http://schemas.microsoft.com/office/drawing/2014/main" id="{9CD5FEC3-41A6-7E4A-A619-339A43F30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685" y="546416"/>
            <a:ext cx="3631224" cy="405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25D2C4-9FBE-A941-8121-744E8D89B3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09"/>
          <a:stretch/>
        </p:blipFill>
        <p:spPr>
          <a:xfrm>
            <a:off x="147637" y="1330568"/>
            <a:ext cx="7010401" cy="54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9C2DB33-F5D5-400E-8CEA-7B1A7A154647}"/>
              </a:ext>
            </a:extLst>
          </p:cNvPr>
          <p:cNvGrpSpPr/>
          <p:nvPr/>
        </p:nvGrpSpPr>
        <p:grpSpPr>
          <a:xfrm>
            <a:off x="-75989" y="1673365"/>
            <a:ext cx="10464804" cy="4962385"/>
            <a:chOff x="-156924" y="1513366"/>
            <a:chExt cx="10464804" cy="496238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38F081-5355-40EC-AD29-EDBD00F3DC7C}"/>
                </a:ext>
              </a:extLst>
            </p:cNvPr>
            <p:cNvGrpSpPr/>
            <p:nvPr/>
          </p:nvGrpSpPr>
          <p:grpSpPr>
            <a:xfrm>
              <a:off x="547141" y="1513366"/>
              <a:ext cx="4190187" cy="1239739"/>
              <a:chOff x="580572" y="1201474"/>
              <a:chExt cx="4190187" cy="123973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4E14-7044-4D0B-B340-A1C53BBE9269}"/>
                  </a:ext>
                </a:extLst>
              </p:cNvPr>
              <p:cNvSpPr/>
              <p:nvPr/>
            </p:nvSpPr>
            <p:spPr>
              <a:xfrm>
                <a:off x="580572" y="1201474"/>
                <a:ext cx="401964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accent1"/>
                    </a:solidFill>
                  </a:rPr>
                  <a:t>Modelling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394646-77AF-4E02-BDB4-7925F363F4C7}"/>
                  </a:ext>
                </a:extLst>
              </p:cNvPr>
              <p:cNvSpPr/>
              <p:nvPr/>
            </p:nvSpPr>
            <p:spPr>
              <a:xfrm>
                <a:off x="751120" y="2071881"/>
                <a:ext cx="40196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Validation R</a:t>
                </a:r>
                <a:r>
                  <a:rPr lang="en-US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Scores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8D50A3C-11AB-4E63-B7D5-CAB629C1BEB8}"/>
                </a:ext>
              </a:extLst>
            </p:cNvPr>
            <p:cNvGrpSpPr/>
            <p:nvPr/>
          </p:nvGrpSpPr>
          <p:grpSpPr>
            <a:xfrm>
              <a:off x="-156924" y="3050221"/>
              <a:ext cx="10464804" cy="3425530"/>
              <a:chOff x="-394324" y="3050221"/>
              <a:chExt cx="10464804" cy="342553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BA06346-63B5-4FA4-9354-F6998E8174BC}"/>
                  </a:ext>
                </a:extLst>
              </p:cNvPr>
              <p:cNvGrpSpPr/>
              <p:nvPr/>
            </p:nvGrpSpPr>
            <p:grpSpPr>
              <a:xfrm>
                <a:off x="-193556" y="3050221"/>
                <a:ext cx="7093700" cy="3425530"/>
                <a:chOff x="-368780" y="3050221"/>
                <a:chExt cx="7093700" cy="342553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15733B7B-4AA9-48FB-82A3-FFD526DF54CB}"/>
                    </a:ext>
                  </a:extLst>
                </p:cNvPr>
                <p:cNvGrpSpPr/>
                <p:nvPr/>
              </p:nvGrpSpPr>
              <p:grpSpPr>
                <a:xfrm>
                  <a:off x="-368780" y="3050221"/>
                  <a:ext cx="7093700" cy="3425530"/>
                  <a:chOff x="-368780" y="3050221"/>
                  <a:chExt cx="7093700" cy="3425530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23592F59-1726-4173-9192-111EF8CE6A10}"/>
                      </a:ext>
                    </a:extLst>
                  </p:cNvPr>
                  <p:cNvSpPr/>
                  <p:nvPr/>
                </p:nvSpPr>
                <p:spPr>
                  <a:xfrm>
                    <a:off x="-298948" y="5081140"/>
                    <a:ext cx="1645230" cy="1394611"/>
                  </a:xfrm>
                  <a:prstGeom prst="roundRect">
                    <a:avLst>
                      <a:gd name="adj" fmla="val 7053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825500" dist="38100" dir="8100000" sx="97000" sy="97000" algn="tr" rotWithShape="0">
                      <a:prstClr val="black">
                        <a:alpha val="1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4" name="Rectangle: Rounded Corners 3">
                    <a:extLst>
                      <a:ext uri="{FF2B5EF4-FFF2-40B4-BE49-F238E27FC236}">
                        <a16:creationId xmlns:a16="http://schemas.microsoft.com/office/drawing/2014/main" id="{FB8873FF-28F9-43B8-8285-68D9F58E7D16}"/>
                      </a:ext>
                    </a:extLst>
                  </p:cNvPr>
                  <p:cNvSpPr/>
                  <p:nvPr/>
                </p:nvSpPr>
                <p:spPr>
                  <a:xfrm>
                    <a:off x="1524268" y="4069996"/>
                    <a:ext cx="1697495" cy="1394611"/>
                  </a:xfrm>
                  <a:prstGeom prst="roundRect">
                    <a:avLst>
                      <a:gd name="adj" fmla="val 864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825500" dist="38100" dir="8100000" sx="97000" sy="97000" algn="tr" rotWithShape="0">
                      <a:prstClr val="black">
                        <a:alpha val="1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10" name="object 9">
                    <a:extLst>
                      <a:ext uri="{FF2B5EF4-FFF2-40B4-BE49-F238E27FC236}">
                        <a16:creationId xmlns:a16="http://schemas.microsoft.com/office/drawing/2014/main" id="{37C55964-8596-459F-831E-D3035140DC97}"/>
                      </a:ext>
                    </a:extLst>
                  </p:cNvPr>
                  <p:cNvSpPr txBox="1"/>
                  <p:nvPr/>
                </p:nvSpPr>
                <p:spPr>
                  <a:xfrm>
                    <a:off x="-368780" y="5607402"/>
                    <a:ext cx="1645231" cy="627736"/>
                  </a:xfrm>
                  <a:prstGeom prst="rect">
                    <a:avLst/>
                  </a:prstGeom>
                </p:spPr>
                <p:txBody>
                  <a:bodyPr vert="horz" wrap="square" lIns="0" tIns="12065" rIns="0" bIns="0" rtlCol="0">
                    <a:spAutoFit/>
                  </a:bodyPr>
                  <a:lstStyle/>
                  <a:p>
                    <a:pPr marL="12700" algn="ctr">
                      <a:lnSpc>
                        <a:spcPct val="100000"/>
                      </a:lnSpc>
                      <a:spcBef>
                        <a:spcPts val="95"/>
                      </a:spcBef>
                    </a:pPr>
                    <a:r>
                      <a:rPr lang="en-US" sz="4000" b="1" spc="-10" dirty="0">
                        <a:solidFill>
                          <a:srgbClr val="FFFFFF"/>
                        </a:solidFill>
                        <a:latin typeface="+mj-lt"/>
                        <a:cs typeface="Carlito"/>
                      </a:rPr>
                      <a:t>0.290</a:t>
                    </a:r>
                    <a:endParaRPr sz="4000" dirty="0">
                      <a:latin typeface="+mj-lt"/>
                      <a:cs typeface="Carlito"/>
                    </a:endParaRPr>
                  </a:p>
                </p:txBody>
              </p:sp>
              <p:sp>
                <p:nvSpPr>
                  <p:cNvPr id="11" name="object 10">
                    <a:extLst>
                      <a:ext uri="{FF2B5EF4-FFF2-40B4-BE49-F238E27FC236}">
                        <a16:creationId xmlns:a16="http://schemas.microsoft.com/office/drawing/2014/main" id="{1C88B300-7512-41E9-8FC8-A47694FA0517}"/>
                      </a:ext>
                    </a:extLst>
                  </p:cNvPr>
                  <p:cNvSpPr txBox="1"/>
                  <p:nvPr/>
                </p:nvSpPr>
                <p:spPr>
                  <a:xfrm>
                    <a:off x="5443890" y="3050221"/>
                    <a:ext cx="1281030" cy="757555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4800" b="1" dirty="0">
                        <a:solidFill>
                          <a:schemeClr val="accent1"/>
                        </a:solidFill>
                        <a:latin typeface="+mj-lt"/>
                        <a:cs typeface="Carlito"/>
                      </a:rPr>
                      <a:t>$20</a:t>
                    </a:r>
                    <a:endParaRPr sz="4800" dirty="0">
                      <a:solidFill>
                        <a:schemeClr val="accent1"/>
                      </a:solidFill>
                      <a:latin typeface="+mj-lt"/>
                      <a:cs typeface="Carlito"/>
                    </a:endParaRPr>
                  </a:p>
                </p:txBody>
              </p:sp>
            </p:grpSp>
            <p:sp>
              <p:nvSpPr>
                <p:cNvPr id="18" name="object 238">
                  <a:extLst>
                    <a:ext uri="{FF2B5EF4-FFF2-40B4-BE49-F238E27FC236}">
                      <a16:creationId xmlns:a16="http://schemas.microsoft.com/office/drawing/2014/main" id="{4FA95A8D-C6D7-4AB6-A04A-1C06E4F42C3B}"/>
                    </a:ext>
                  </a:extLst>
                </p:cNvPr>
                <p:cNvSpPr/>
                <p:nvPr/>
              </p:nvSpPr>
              <p:spPr>
                <a:xfrm rot="9284776" flipH="1">
                  <a:off x="1147906" y="5623931"/>
                  <a:ext cx="953710" cy="413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034" h="231775">
                      <a:moveTo>
                        <a:pt x="518120" y="81969"/>
                      </a:moveTo>
                      <a:lnTo>
                        <a:pt x="156251" y="81969"/>
                      </a:lnTo>
                      <a:lnTo>
                        <a:pt x="201994" y="86264"/>
                      </a:lnTo>
                      <a:lnTo>
                        <a:pt x="249022" y="96460"/>
                      </a:lnTo>
                      <a:lnTo>
                        <a:pt x="296640" y="112521"/>
                      </a:lnTo>
                      <a:lnTo>
                        <a:pt x="344156" y="134409"/>
                      </a:lnTo>
                      <a:lnTo>
                        <a:pt x="390874" y="162086"/>
                      </a:lnTo>
                      <a:lnTo>
                        <a:pt x="336755" y="231671"/>
                      </a:lnTo>
                      <a:lnTo>
                        <a:pt x="533768" y="207047"/>
                      </a:lnTo>
                      <a:lnTo>
                        <a:pt x="518120" y="81969"/>
                      </a:lnTo>
                      <a:close/>
                    </a:path>
                    <a:path w="534034" h="231775">
                      <a:moveTo>
                        <a:pt x="208607" y="0"/>
                      </a:moveTo>
                      <a:lnTo>
                        <a:pt x="163200" y="3788"/>
                      </a:lnTo>
                      <a:lnTo>
                        <a:pt x="121044" y="14062"/>
                      </a:lnTo>
                      <a:lnTo>
                        <a:pt x="82958" y="30809"/>
                      </a:lnTo>
                      <a:lnTo>
                        <a:pt x="33112" y="70440"/>
                      </a:lnTo>
                      <a:lnTo>
                        <a:pt x="0" y="124571"/>
                      </a:lnTo>
                      <a:lnTo>
                        <a:pt x="33666" y="104878"/>
                      </a:lnTo>
                      <a:lnTo>
                        <a:pt x="71393" y="91239"/>
                      </a:lnTo>
                      <a:lnTo>
                        <a:pt x="112486" y="83615"/>
                      </a:lnTo>
                      <a:lnTo>
                        <a:pt x="156251" y="81969"/>
                      </a:lnTo>
                      <a:lnTo>
                        <a:pt x="518120" y="81969"/>
                      </a:lnTo>
                      <a:lnTo>
                        <a:pt x="517721" y="78778"/>
                      </a:lnTo>
                      <a:lnTo>
                        <a:pt x="455667" y="78778"/>
                      </a:lnTo>
                      <a:lnTo>
                        <a:pt x="406320" y="49952"/>
                      </a:lnTo>
                      <a:lnTo>
                        <a:pt x="356120" y="27674"/>
                      </a:lnTo>
                      <a:lnTo>
                        <a:pt x="305888" y="11930"/>
                      </a:lnTo>
                      <a:lnTo>
                        <a:pt x="256443" y="2710"/>
                      </a:lnTo>
                      <a:lnTo>
                        <a:pt x="208607" y="0"/>
                      </a:lnTo>
                      <a:close/>
                    </a:path>
                    <a:path w="534034" h="231775">
                      <a:moveTo>
                        <a:pt x="509122" y="10047"/>
                      </a:moveTo>
                      <a:lnTo>
                        <a:pt x="455667" y="78778"/>
                      </a:lnTo>
                      <a:lnTo>
                        <a:pt x="517721" y="78778"/>
                      </a:lnTo>
                      <a:lnTo>
                        <a:pt x="509122" y="100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7314876-A5CC-4CAB-85CA-506961FE53DC}"/>
                  </a:ext>
                </a:extLst>
              </p:cNvPr>
              <p:cNvGrpSpPr/>
              <p:nvPr/>
            </p:nvGrpSpPr>
            <p:grpSpPr>
              <a:xfrm>
                <a:off x="-394324" y="4124184"/>
                <a:ext cx="5711813" cy="1366271"/>
                <a:chOff x="163602" y="1283720"/>
                <a:chExt cx="5711813" cy="1366271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228446F-7C40-42C6-97ED-6BC8019F8DF5}"/>
                    </a:ext>
                  </a:extLst>
                </p:cNvPr>
                <p:cNvSpPr/>
                <p:nvPr/>
              </p:nvSpPr>
              <p:spPr>
                <a:xfrm>
                  <a:off x="5690684" y="2188326"/>
                  <a:ext cx="1847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99383E7-1025-47B7-BCA2-988803DE28BC}"/>
                    </a:ext>
                  </a:extLst>
                </p:cNvPr>
                <p:cNvSpPr/>
                <p:nvPr/>
              </p:nvSpPr>
              <p:spPr>
                <a:xfrm>
                  <a:off x="163602" y="1283720"/>
                  <a:ext cx="2109539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Simple</a:t>
                  </a:r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linear regression</a:t>
                  </a:r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with numeric features</a:t>
                  </a:r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87A8FFE-B400-48F0-BFD2-1EDA62025783}"/>
                  </a:ext>
                </a:extLst>
              </p:cNvPr>
              <p:cNvSpPr/>
              <p:nvPr/>
            </p:nvSpPr>
            <p:spPr>
              <a:xfrm>
                <a:off x="1748186" y="3673570"/>
                <a:ext cx="16644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+ Property Type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7789670-667B-4E14-AAC3-96F4098D8E66}"/>
                  </a:ext>
                </a:extLst>
              </p:cNvPr>
              <p:cNvSpPr/>
              <p:nvPr/>
            </p:nvSpPr>
            <p:spPr>
              <a:xfrm>
                <a:off x="7264134" y="5028361"/>
                <a:ext cx="28063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Underfitting at each step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Keep adding complexity</a:t>
                </a:r>
              </a:p>
            </p:txBody>
          </p:sp>
        </p:grpSp>
      </p:grpSp>
      <p:sp>
        <p:nvSpPr>
          <p:cNvPr id="37" name="Rectangle: Rounded Corners 4">
            <a:extLst>
              <a:ext uri="{FF2B5EF4-FFF2-40B4-BE49-F238E27FC236}">
                <a16:creationId xmlns:a16="http://schemas.microsoft.com/office/drawing/2014/main" id="{8F751B02-7EE2-BF42-B9E8-5E2129031A5E}"/>
              </a:ext>
            </a:extLst>
          </p:cNvPr>
          <p:cNvSpPr/>
          <p:nvPr/>
        </p:nvSpPr>
        <p:spPr>
          <a:xfrm>
            <a:off x="9618119" y="284257"/>
            <a:ext cx="1992717" cy="1689929"/>
          </a:xfrm>
          <a:prstGeom prst="roundRect">
            <a:avLst>
              <a:gd name="adj" fmla="val 8643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825500" dist="38100" dir="8100000" sx="97000" sy="97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38" name="Rectangle: Rounded Corners 3">
            <a:extLst>
              <a:ext uri="{FF2B5EF4-FFF2-40B4-BE49-F238E27FC236}">
                <a16:creationId xmlns:a16="http://schemas.microsoft.com/office/drawing/2014/main" id="{22FEAC58-C515-6544-99A1-081E128477C4}"/>
              </a:ext>
            </a:extLst>
          </p:cNvPr>
          <p:cNvSpPr/>
          <p:nvPr/>
        </p:nvSpPr>
        <p:spPr>
          <a:xfrm>
            <a:off x="3869142" y="3483709"/>
            <a:ext cx="1697495" cy="1394611"/>
          </a:xfrm>
          <a:prstGeom prst="roundRect">
            <a:avLst>
              <a:gd name="adj" fmla="val 8643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825500" dist="38100" dir="8100000" sx="97000" sy="97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39" name="Rectangle: Rounded Corners 3">
            <a:extLst>
              <a:ext uri="{FF2B5EF4-FFF2-40B4-BE49-F238E27FC236}">
                <a16:creationId xmlns:a16="http://schemas.microsoft.com/office/drawing/2014/main" id="{79C6211D-2F15-214A-A976-56D01117069C}"/>
              </a:ext>
            </a:extLst>
          </p:cNvPr>
          <p:cNvSpPr/>
          <p:nvPr/>
        </p:nvSpPr>
        <p:spPr>
          <a:xfrm>
            <a:off x="5729216" y="2704004"/>
            <a:ext cx="1697495" cy="1394611"/>
          </a:xfrm>
          <a:prstGeom prst="roundRect">
            <a:avLst>
              <a:gd name="adj" fmla="val 8643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825500" dist="38100" dir="8100000" sx="97000" sy="97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40" name="Rectangle: Rounded Corners 3">
            <a:extLst>
              <a:ext uri="{FF2B5EF4-FFF2-40B4-BE49-F238E27FC236}">
                <a16:creationId xmlns:a16="http://schemas.microsoft.com/office/drawing/2014/main" id="{96BF5881-21AE-BA49-8838-5A256903584B}"/>
              </a:ext>
            </a:extLst>
          </p:cNvPr>
          <p:cNvSpPr/>
          <p:nvPr/>
        </p:nvSpPr>
        <p:spPr>
          <a:xfrm>
            <a:off x="7582469" y="1739225"/>
            <a:ext cx="1697495" cy="1394611"/>
          </a:xfrm>
          <a:prstGeom prst="roundRect">
            <a:avLst>
              <a:gd name="adj" fmla="val 8643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825500" dist="38100" dir="8100000" sx="97000" sy="97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8610EC-21A6-F345-B7F0-18ECC0C5743D}"/>
              </a:ext>
            </a:extLst>
          </p:cNvPr>
          <p:cNvSpPr/>
          <p:nvPr/>
        </p:nvSpPr>
        <p:spPr>
          <a:xfrm>
            <a:off x="377682" y="5333983"/>
            <a:ext cx="140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Baseline</a:t>
            </a:r>
          </a:p>
        </p:txBody>
      </p:sp>
      <p:sp>
        <p:nvSpPr>
          <p:cNvPr id="42" name="object 238">
            <a:extLst>
              <a:ext uri="{FF2B5EF4-FFF2-40B4-BE49-F238E27FC236}">
                <a16:creationId xmlns:a16="http://schemas.microsoft.com/office/drawing/2014/main" id="{F563B8CD-88F7-594A-9DE5-B42A419C5D42}"/>
              </a:ext>
            </a:extLst>
          </p:cNvPr>
          <p:cNvSpPr/>
          <p:nvPr/>
        </p:nvSpPr>
        <p:spPr>
          <a:xfrm rot="9284776" flipH="1">
            <a:off x="5332283" y="4267031"/>
            <a:ext cx="953710" cy="413917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38">
            <a:extLst>
              <a:ext uri="{FF2B5EF4-FFF2-40B4-BE49-F238E27FC236}">
                <a16:creationId xmlns:a16="http://schemas.microsoft.com/office/drawing/2014/main" id="{E5153AE7-783F-3442-90E5-199069DBF120}"/>
              </a:ext>
            </a:extLst>
          </p:cNvPr>
          <p:cNvSpPr/>
          <p:nvPr/>
        </p:nvSpPr>
        <p:spPr>
          <a:xfrm rot="9284776" flipH="1">
            <a:off x="7191739" y="3291135"/>
            <a:ext cx="953710" cy="413917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238">
            <a:extLst>
              <a:ext uri="{FF2B5EF4-FFF2-40B4-BE49-F238E27FC236}">
                <a16:creationId xmlns:a16="http://schemas.microsoft.com/office/drawing/2014/main" id="{9F077199-BA1F-7C46-ACAF-DD115EAF01A7}"/>
              </a:ext>
            </a:extLst>
          </p:cNvPr>
          <p:cNvSpPr/>
          <p:nvPr/>
        </p:nvSpPr>
        <p:spPr>
          <a:xfrm rot="9284776" flipH="1">
            <a:off x="9110673" y="2118657"/>
            <a:ext cx="953710" cy="413917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38">
            <a:extLst>
              <a:ext uri="{FF2B5EF4-FFF2-40B4-BE49-F238E27FC236}">
                <a16:creationId xmlns:a16="http://schemas.microsoft.com/office/drawing/2014/main" id="{B49C848B-877D-8346-A5F6-5610A9694EB3}"/>
              </a:ext>
            </a:extLst>
          </p:cNvPr>
          <p:cNvSpPr/>
          <p:nvPr/>
        </p:nvSpPr>
        <p:spPr>
          <a:xfrm rot="9284776" flipH="1">
            <a:off x="3479136" y="5014861"/>
            <a:ext cx="953710" cy="413917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0">
            <a:extLst>
              <a:ext uri="{FF2B5EF4-FFF2-40B4-BE49-F238E27FC236}">
                <a16:creationId xmlns:a16="http://schemas.microsoft.com/office/drawing/2014/main" id="{1E350C0D-B1C4-7A42-A8CC-0599A1EE7D32}"/>
              </a:ext>
            </a:extLst>
          </p:cNvPr>
          <p:cNvSpPr txBox="1"/>
          <p:nvPr/>
        </p:nvSpPr>
        <p:spPr>
          <a:xfrm>
            <a:off x="2215875" y="4622753"/>
            <a:ext cx="12810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1"/>
                </a:solidFill>
                <a:latin typeface="+mj-lt"/>
                <a:cs typeface="Carlito"/>
              </a:rPr>
              <a:t>0.407</a:t>
            </a:r>
            <a:endParaRPr sz="40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8BA6A37C-E66E-1F42-9002-8431C6E2BEC4}"/>
              </a:ext>
            </a:extLst>
          </p:cNvPr>
          <p:cNvSpPr txBox="1"/>
          <p:nvPr/>
        </p:nvSpPr>
        <p:spPr>
          <a:xfrm>
            <a:off x="4077374" y="3888712"/>
            <a:ext cx="12810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1"/>
                </a:solidFill>
                <a:latin typeface="+mj-lt"/>
                <a:cs typeface="Carlito"/>
              </a:rPr>
              <a:t>0.522</a:t>
            </a:r>
            <a:endParaRPr sz="40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4793352-8E98-F04D-9BEE-CAE320A9F831}"/>
              </a:ext>
            </a:extLst>
          </p:cNvPr>
          <p:cNvSpPr/>
          <p:nvPr/>
        </p:nvSpPr>
        <p:spPr>
          <a:xfrm>
            <a:off x="4067494" y="3074390"/>
            <a:ext cx="11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Borough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64E711-915D-E342-9096-8A8CB383E7CF}"/>
              </a:ext>
            </a:extLst>
          </p:cNvPr>
          <p:cNvSpPr/>
          <p:nvPr/>
        </p:nvSpPr>
        <p:spPr>
          <a:xfrm>
            <a:off x="5948946" y="2270909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Superhost</a:t>
            </a:r>
          </a:p>
        </p:txBody>
      </p:sp>
      <p:sp>
        <p:nvSpPr>
          <p:cNvPr id="53" name="object 10">
            <a:extLst>
              <a:ext uri="{FF2B5EF4-FFF2-40B4-BE49-F238E27FC236}">
                <a16:creationId xmlns:a16="http://schemas.microsoft.com/office/drawing/2014/main" id="{FCF80DC6-92AB-2F44-81E2-7EB2DC5036D8}"/>
              </a:ext>
            </a:extLst>
          </p:cNvPr>
          <p:cNvSpPr txBox="1"/>
          <p:nvPr/>
        </p:nvSpPr>
        <p:spPr>
          <a:xfrm>
            <a:off x="5957736" y="3114811"/>
            <a:ext cx="12810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1"/>
                </a:solidFill>
                <a:latin typeface="+mj-lt"/>
                <a:cs typeface="Carlito"/>
              </a:rPr>
              <a:t>0.522</a:t>
            </a:r>
            <a:endParaRPr sz="40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54" name="object 10">
            <a:extLst>
              <a:ext uri="{FF2B5EF4-FFF2-40B4-BE49-F238E27FC236}">
                <a16:creationId xmlns:a16="http://schemas.microsoft.com/office/drawing/2014/main" id="{44E84CDA-8865-F843-92E7-FA7DFE23D5E0}"/>
              </a:ext>
            </a:extLst>
          </p:cNvPr>
          <p:cNvSpPr txBox="1"/>
          <p:nvPr/>
        </p:nvSpPr>
        <p:spPr>
          <a:xfrm>
            <a:off x="7844093" y="2103386"/>
            <a:ext cx="12810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1"/>
                </a:solidFill>
                <a:latin typeface="+mj-lt"/>
                <a:cs typeface="Carlito"/>
              </a:rPr>
              <a:t>0.530</a:t>
            </a:r>
            <a:endParaRPr sz="40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F467188-C623-5F48-AB5C-8ED178D3BCBF}"/>
              </a:ext>
            </a:extLst>
          </p:cNvPr>
          <p:cNvSpPr/>
          <p:nvPr/>
        </p:nvSpPr>
        <p:spPr>
          <a:xfrm>
            <a:off x="7649436" y="572776"/>
            <a:ext cx="1624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Deviation Feature: No. guests relative to borough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C1DE956-03E3-2F4E-A113-AF6A11C5C2EA}"/>
              </a:ext>
            </a:extLst>
          </p:cNvPr>
          <p:cNvSpPr/>
          <p:nvPr/>
        </p:nvSpPr>
        <p:spPr>
          <a:xfrm>
            <a:off x="9962982" y="275313"/>
            <a:ext cx="140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RidgeCV</a:t>
            </a:r>
          </a:p>
        </p:txBody>
      </p:sp>
      <p:sp>
        <p:nvSpPr>
          <p:cNvPr id="57" name="object 10">
            <a:extLst>
              <a:ext uri="{FF2B5EF4-FFF2-40B4-BE49-F238E27FC236}">
                <a16:creationId xmlns:a16="http://schemas.microsoft.com/office/drawing/2014/main" id="{E1520C2C-AE7E-4B43-90DF-717E1D510570}"/>
              </a:ext>
            </a:extLst>
          </p:cNvPr>
          <p:cNvSpPr txBox="1"/>
          <p:nvPr/>
        </p:nvSpPr>
        <p:spPr>
          <a:xfrm>
            <a:off x="10107104" y="623492"/>
            <a:ext cx="12810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Carlito"/>
              </a:rPr>
              <a:t>0.526</a:t>
            </a:r>
            <a:endParaRPr sz="28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24634D-E324-B74C-84A7-836599D6A503}"/>
              </a:ext>
            </a:extLst>
          </p:cNvPr>
          <p:cNvSpPr/>
          <p:nvPr/>
        </p:nvSpPr>
        <p:spPr>
          <a:xfrm>
            <a:off x="9962981" y="1056013"/>
            <a:ext cx="140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LassoCV</a:t>
            </a:r>
          </a:p>
        </p:txBody>
      </p:sp>
      <p:sp>
        <p:nvSpPr>
          <p:cNvPr id="59" name="object 10">
            <a:extLst>
              <a:ext uri="{FF2B5EF4-FFF2-40B4-BE49-F238E27FC236}">
                <a16:creationId xmlns:a16="http://schemas.microsoft.com/office/drawing/2014/main" id="{3996E620-77FB-3A40-9FD6-E6A2E705A994}"/>
              </a:ext>
            </a:extLst>
          </p:cNvPr>
          <p:cNvSpPr txBox="1"/>
          <p:nvPr/>
        </p:nvSpPr>
        <p:spPr>
          <a:xfrm>
            <a:off x="10107104" y="1418634"/>
            <a:ext cx="12810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Carlito"/>
              </a:rPr>
              <a:t>0.534</a:t>
            </a:r>
            <a:endParaRPr sz="28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FAC8F-3A55-EB4C-B32D-7075FA4FFA08}"/>
              </a:ext>
            </a:extLst>
          </p:cNvPr>
          <p:cNvSpPr/>
          <p:nvPr/>
        </p:nvSpPr>
        <p:spPr>
          <a:xfrm>
            <a:off x="9962981" y="1084589"/>
            <a:ext cx="1238419" cy="806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1095814" y="-100455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Final Model Performance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222E958-6F82-AE4C-AA4B-DADEA94A4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2845" r="8073" b="3120"/>
          <a:stretch/>
        </p:blipFill>
        <p:spPr>
          <a:xfrm>
            <a:off x="10813" y="1327197"/>
            <a:ext cx="5602390" cy="3973223"/>
          </a:xfrm>
          <a:prstGeom prst="rect">
            <a:avLst/>
          </a:prstGeom>
        </p:spPr>
      </p:pic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DCAADBE-611E-AC4D-8EC2-E9A1FCB9D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t="2332" r="4150"/>
          <a:stretch/>
        </p:blipFill>
        <p:spPr>
          <a:xfrm>
            <a:off x="5503847" y="2462243"/>
            <a:ext cx="6677341" cy="44076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FE8CDAE-47D3-7245-910C-60C863776F5A}"/>
              </a:ext>
            </a:extLst>
          </p:cNvPr>
          <p:cNvSpPr/>
          <p:nvPr/>
        </p:nvSpPr>
        <p:spPr>
          <a:xfrm>
            <a:off x="1718006" y="5794478"/>
            <a:ext cx="21499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 Holdout: 0.561</a:t>
            </a:r>
          </a:p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MAE: $38.47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58DE7BE-B32C-D54F-B69E-0F75F42FA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548" y="34633"/>
            <a:ext cx="3630452" cy="244116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FB46B96-C205-884C-BF45-78D3B35AEDCD}"/>
              </a:ext>
            </a:extLst>
          </p:cNvPr>
          <p:cNvSpPr/>
          <p:nvPr/>
        </p:nvSpPr>
        <p:spPr>
          <a:xfrm>
            <a:off x="6050946" y="1704761"/>
            <a:ext cx="1962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heteroskedasticity</a:t>
            </a:r>
          </a:p>
        </p:txBody>
      </p:sp>
    </p:spTree>
    <p:extLst>
      <p:ext uri="{BB962C8B-B14F-4D97-AF65-F5344CB8AC3E}">
        <p14:creationId xmlns:p14="http://schemas.microsoft.com/office/powerpoint/2010/main" val="282701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9661" y="-34212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Final Model Performance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222E958-6F82-AE4C-AA4B-DADEA94A4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2845" r="8073" b="3120"/>
          <a:stretch/>
        </p:blipFill>
        <p:spPr>
          <a:xfrm>
            <a:off x="10813" y="1327197"/>
            <a:ext cx="5602390" cy="3973223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B0F5856E-DA88-4D47-9A03-6C33D86AFE07}"/>
              </a:ext>
            </a:extLst>
          </p:cNvPr>
          <p:cNvSpPr/>
          <p:nvPr/>
        </p:nvSpPr>
        <p:spPr>
          <a:xfrm rot="7561646">
            <a:off x="3553096" y="1685109"/>
            <a:ext cx="339635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76756C-EA46-B24E-8985-BFEA755B879E}"/>
              </a:ext>
            </a:extLst>
          </p:cNvPr>
          <p:cNvSpPr/>
          <p:nvPr/>
        </p:nvSpPr>
        <p:spPr>
          <a:xfrm>
            <a:off x="249661" y="5547449"/>
            <a:ext cx="3951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Actual: $456.00/night</a:t>
            </a:r>
          </a:p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Prediction: $250.84/night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7FB860-C1FF-754F-A914-7BF180D05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" b="2214"/>
          <a:stretch/>
        </p:blipFill>
        <p:spPr>
          <a:xfrm>
            <a:off x="5846339" y="1021385"/>
            <a:ext cx="6096000" cy="56909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D26F1B-8435-014F-8D04-F3AE37ABDAF0}"/>
              </a:ext>
            </a:extLst>
          </p:cNvPr>
          <p:cNvSpPr/>
          <p:nvPr/>
        </p:nvSpPr>
        <p:spPr>
          <a:xfrm>
            <a:off x="4118599" y="5709039"/>
            <a:ext cx="1161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1"/>
                </a:solidFill>
              </a:rPr>
              <a:t>-$205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7F90BB-E94D-7E43-8DE0-1291D6A4DCD2}"/>
              </a:ext>
            </a:extLst>
          </p:cNvPr>
          <p:cNvSpPr/>
          <p:nvPr/>
        </p:nvSpPr>
        <p:spPr>
          <a:xfrm>
            <a:off x="10813" y="6488668"/>
            <a:ext cx="1401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MAE: $38.47</a:t>
            </a:r>
          </a:p>
        </p:txBody>
      </p:sp>
    </p:spTree>
    <p:extLst>
      <p:ext uri="{BB962C8B-B14F-4D97-AF65-F5344CB8AC3E}">
        <p14:creationId xmlns:p14="http://schemas.microsoft.com/office/powerpoint/2010/main" val="413248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9661" y="-34212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Final Model Performance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222E958-6F82-AE4C-AA4B-DADEA94A4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2845" r="8073" b="3120"/>
          <a:stretch/>
        </p:blipFill>
        <p:spPr>
          <a:xfrm>
            <a:off x="10813" y="1327197"/>
            <a:ext cx="5602390" cy="3973223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B0F5856E-DA88-4D47-9A03-6C33D86AFE07}"/>
              </a:ext>
            </a:extLst>
          </p:cNvPr>
          <p:cNvSpPr/>
          <p:nvPr/>
        </p:nvSpPr>
        <p:spPr>
          <a:xfrm rot="18939962">
            <a:off x="1927783" y="2682945"/>
            <a:ext cx="339635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76756C-EA46-B24E-8985-BFEA755B879E}"/>
              </a:ext>
            </a:extLst>
          </p:cNvPr>
          <p:cNvSpPr/>
          <p:nvPr/>
        </p:nvSpPr>
        <p:spPr>
          <a:xfrm>
            <a:off x="121640" y="5651952"/>
            <a:ext cx="3951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Actual: $194.00/night</a:t>
            </a:r>
          </a:p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Prediction: $180.93/night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ECD8AE-1F9B-944D-9481-905C75FE9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24" y="1080168"/>
            <a:ext cx="5982357" cy="57778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98ABB6-3A98-4A40-B6A3-9CBE3D929308}"/>
              </a:ext>
            </a:extLst>
          </p:cNvPr>
          <p:cNvSpPr/>
          <p:nvPr/>
        </p:nvSpPr>
        <p:spPr>
          <a:xfrm>
            <a:off x="4106531" y="5775062"/>
            <a:ext cx="1161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1"/>
                </a:solidFill>
              </a:rPr>
              <a:t>-$13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B7B6CF-45BF-2842-915E-1E87A21A692A}"/>
              </a:ext>
            </a:extLst>
          </p:cNvPr>
          <p:cNvSpPr/>
          <p:nvPr/>
        </p:nvSpPr>
        <p:spPr>
          <a:xfrm>
            <a:off x="10813" y="6488668"/>
            <a:ext cx="1401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MAE: $38.47</a:t>
            </a:r>
          </a:p>
        </p:txBody>
      </p:sp>
    </p:spTree>
    <p:extLst>
      <p:ext uri="{BB962C8B-B14F-4D97-AF65-F5344CB8AC3E}">
        <p14:creationId xmlns:p14="http://schemas.microsoft.com/office/powerpoint/2010/main" val="1779624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41CB3D7-A68A-4F65-A55C-E2C85921E251}"/>
              </a:ext>
            </a:extLst>
          </p:cNvPr>
          <p:cNvSpPr/>
          <p:nvPr/>
        </p:nvSpPr>
        <p:spPr>
          <a:xfrm>
            <a:off x="2952207" y="238923"/>
            <a:ext cx="62875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88757" y="370343"/>
            <a:ext cx="10214484" cy="748780"/>
          </a:xfrm>
        </p:spPr>
        <p:txBody>
          <a:bodyPr/>
          <a:lstStyle/>
          <a:p>
            <a:r>
              <a:rPr lang="en-US" dirty="0"/>
              <a:t>Importance of Features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B33A6E7-018C-1141-9E07-88B7B4A74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2311" r="5785" b="2053"/>
          <a:stretch/>
        </p:blipFill>
        <p:spPr>
          <a:xfrm>
            <a:off x="1537061" y="1119123"/>
            <a:ext cx="9117876" cy="55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3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278</Words>
  <Application>Microsoft Macintosh PowerPoint</Application>
  <PresentationFormat>Widescreen</PresentationFormat>
  <Paragraphs>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Airbnb Cereal Light</vt:lpstr>
      <vt:lpstr>Arial</vt:lpstr>
      <vt:lpstr>Calibri</vt:lpstr>
      <vt:lpstr>Circular</vt:lpstr>
      <vt:lpstr>Work Sans</vt:lpstr>
      <vt:lpstr>Office Theme</vt:lpstr>
      <vt:lpstr>Pricing $tays in NYC for Ho$ts</vt:lpstr>
      <vt:lpstr>Objective</vt:lpstr>
      <vt:lpstr>Workflow</vt:lpstr>
      <vt:lpstr>Data</vt:lpstr>
      <vt:lpstr>PowerPoint Presentation</vt:lpstr>
      <vt:lpstr>Final Model Performance</vt:lpstr>
      <vt:lpstr>Final Model Performance</vt:lpstr>
      <vt:lpstr>Final Model Performance</vt:lpstr>
      <vt:lpstr>Importance of Features</vt:lpstr>
      <vt:lpstr>PowerPoint Presentation</vt:lpstr>
      <vt:lpstr>Questions?</vt:lpstr>
      <vt:lpstr>Appendix</vt:lpstr>
      <vt:lpstr>Features</vt:lpstr>
      <vt:lpstr>Target Distribution</vt:lpstr>
      <vt:lpstr>Target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Pricing $tays in NYC for Ho$ts</dc:title>
  <dc:creator>Microsoft Office User</dc:creator>
  <cp:lastModifiedBy>Microsoft Office User</cp:lastModifiedBy>
  <cp:revision>2</cp:revision>
  <dcterms:created xsi:type="dcterms:W3CDTF">2021-08-06T13:59:30Z</dcterms:created>
  <dcterms:modified xsi:type="dcterms:W3CDTF">2021-08-06T14:05:44Z</dcterms:modified>
</cp:coreProperties>
</file>